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8"/>
  </p:notesMasterIdLst>
  <p:sldIdLst>
    <p:sldId id="278"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7" r:id="rId1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653"/>
  </p:normalViewPr>
  <p:slideViewPr>
    <p:cSldViewPr>
      <p:cViewPr varScale="1">
        <p:scale>
          <a:sx n="113" d="100"/>
          <a:sy n="113" d="100"/>
        </p:scale>
        <p:origin x="1624" y="184"/>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D59BAD0-E4C3-A544-9740-16A9AC5DF906}" type="datetimeFigureOut">
              <a:rPr lang="en-US" smtClean="0"/>
              <a:t>7/16/25</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59B0E42-B34D-3649-9E17-67DBFAA9E60E}" type="slidenum">
              <a:rPr lang="en-US" smtClean="0"/>
              <a:t>‹#›</a:t>
            </a:fld>
            <a:endParaRPr lang="en-US"/>
          </a:p>
        </p:txBody>
      </p:sp>
    </p:spTree>
    <p:extLst>
      <p:ext uri="{BB962C8B-B14F-4D97-AF65-F5344CB8AC3E}">
        <p14:creationId xmlns:p14="http://schemas.microsoft.com/office/powerpoint/2010/main" val="39180945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60675" y="512763"/>
            <a:ext cx="342265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Good afternoon everyone!</a:t>
            </a:r>
          </a:p>
          <a:p>
            <a:endParaRPr lang="en-US"/>
          </a:p>
          <a:p>
            <a:r>
              <a:rPr lang="en-US"/>
              <a:t>Thank you for being here today. </a:t>
            </a:r>
          </a:p>
          <a:p>
            <a:endParaRPr lang="en-US"/>
          </a:p>
          <a:p>
            <a:r>
              <a:rPr lang="en-US"/>
              <a:t>We are Bio-PrecisionAI  we’re passionate about changing the game in drug discovery using AI.  Right now, we’re focused on developing small drug molecules for Parkinson’s disease, a condition that impacts over 10 million people worldwide and still doesn’t have a cure.</a:t>
            </a:r>
          </a:p>
          <a:p>
            <a:endParaRPr lang="en-US"/>
          </a:p>
          <a:p>
            <a:r>
              <a:rPr lang="en-US"/>
              <a:t>Our AI platform is designed to accelerate drug discovery, improve treatment outcomes, and address the urgent needs of patients. Now, we’d like to take you through how we’re turning this vision into reality.</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GB"/>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GB"/>
          </a:p>
        </p:txBody>
      </p:sp>
      <p:sp>
        <p:nvSpPr>
          <p:cNvPr id="4" name="Date Placeholder 3"/>
          <p:cNvSpPr>
            <a:spLocks noGrp="1"/>
          </p:cNvSpPr>
          <p:nvPr>
            <p:ph type="dt" sz="half" idx="10"/>
          </p:nvPr>
        </p:nvSpPr>
        <p:spPr/>
        <p:txBody>
          <a:bodyPr/>
          <a:lstStyle/>
          <a:p>
            <a:fld id="{A5240D48-439F-4B14-80A5-9D846645DD81}" type="datetimeFigureOut">
              <a:rPr lang="en-GB" smtClean="0"/>
              <a:t>16/07/2025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1207502-090D-4E93-97E4-F1F200068A29}" type="slidenum">
              <a:rPr lang="en-GB" smtClean="0"/>
              <a:t>‹#›</a:t>
            </a:fld>
            <a:endParaRPr lang="en-GB"/>
          </a:p>
        </p:txBody>
      </p:sp>
    </p:spTree>
    <p:extLst>
      <p:ext uri="{BB962C8B-B14F-4D97-AF65-F5344CB8AC3E}">
        <p14:creationId xmlns:p14="http://schemas.microsoft.com/office/powerpoint/2010/main" val="4422899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A5240D48-439F-4B14-80A5-9D846645DD81}" type="datetimeFigureOut">
              <a:rPr lang="en-GB" smtClean="0"/>
              <a:t>16/07/2025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1207502-090D-4E93-97E4-F1F200068A29}" type="slidenum">
              <a:rPr lang="en-GB" smtClean="0"/>
              <a:t>‹#›</a:t>
            </a:fld>
            <a:endParaRPr lang="en-GB"/>
          </a:p>
        </p:txBody>
      </p:sp>
    </p:spTree>
    <p:extLst>
      <p:ext uri="{BB962C8B-B14F-4D97-AF65-F5344CB8AC3E}">
        <p14:creationId xmlns:p14="http://schemas.microsoft.com/office/powerpoint/2010/main" val="42577553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A5240D48-439F-4B14-80A5-9D846645DD81}" type="datetimeFigureOut">
              <a:rPr lang="en-GB" smtClean="0"/>
              <a:t>16/07/2025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1207502-090D-4E93-97E4-F1F200068A29}" type="slidenum">
              <a:rPr lang="en-GB" smtClean="0"/>
              <a:t>‹#›</a:t>
            </a:fld>
            <a:endParaRPr lang="en-GB"/>
          </a:p>
        </p:txBody>
      </p:sp>
    </p:spTree>
    <p:extLst>
      <p:ext uri="{BB962C8B-B14F-4D97-AF65-F5344CB8AC3E}">
        <p14:creationId xmlns:p14="http://schemas.microsoft.com/office/powerpoint/2010/main" val="11846904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A5240D48-439F-4B14-80A5-9D846645DD81}" type="datetimeFigureOut">
              <a:rPr lang="en-GB" smtClean="0"/>
              <a:t>16/07/2025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1207502-090D-4E93-97E4-F1F200068A29}" type="slidenum">
              <a:rPr lang="en-GB" smtClean="0"/>
              <a:t>‹#›</a:t>
            </a:fld>
            <a:endParaRPr lang="en-GB"/>
          </a:p>
        </p:txBody>
      </p:sp>
    </p:spTree>
    <p:extLst>
      <p:ext uri="{BB962C8B-B14F-4D97-AF65-F5344CB8AC3E}">
        <p14:creationId xmlns:p14="http://schemas.microsoft.com/office/powerpoint/2010/main" val="35759692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5240D48-439F-4B14-80A5-9D846645DD81}" type="datetimeFigureOut">
              <a:rPr lang="en-GB" smtClean="0"/>
              <a:t>16/07/2025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1207502-090D-4E93-97E4-F1F200068A29}" type="slidenum">
              <a:rPr lang="en-GB" smtClean="0"/>
              <a:t>‹#›</a:t>
            </a:fld>
            <a:endParaRPr lang="en-GB"/>
          </a:p>
        </p:txBody>
      </p:sp>
    </p:spTree>
    <p:extLst>
      <p:ext uri="{BB962C8B-B14F-4D97-AF65-F5344CB8AC3E}">
        <p14:creationId xmlns:p14="http://schemas.microsoft.com/office/powerpoint/2010/main" val="27829615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p:txBody>
          <a:bodyPr/>
          <a:lstStyle/>
          <a:p>
            <a:fld id="{A5240D48-439F-4B14-80A5-9D846645DD81}" type="datetimeFigureOut">
              <a:rPr lang="en-GB" smtClean="0"/>
              <a:t>16/07/2025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D1207502-090D-4E93-97E4-F1F200068A29}" type="slidenum">
              <a:rPr lang="en-GB" smtClean="0"/>
              <a:t>‹#›</a:t>
            </a:fld>
            <a:endParaRPr lang="en-GB"/>
          </a:p>
        </p:txBody>
      </p:sp>
    </p:spTree>
    <p:extLst>
      <p:ext uri="{BB962C8B-B14F-4D97-AF65-F5344CB8AC3E}">
        <p14:creationId xmlns:p14="http://schemas.microsoft.com/office/powerpoint/2010/main" val="10390862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p:cNvSpPr>
            <a:spLocks noGrp="1"/>
          </p:cNvSpPr>
          <p:nvPr>
            <p:ph type="dt" sz="half" idx="10"/>
          </p:nvPr>
        </p:nvSpPr>
        <p:spPr/>
        <p:txBody>
          <a:bodyPr/>
          <a:lstStyle/>
          <a:p>
            <a:fld id="{A5240D48-439F-4B14-80A5-9D846645DD81}" type="datetimeFigureOut">
              <a:rPr lang="en-GB" smtClean="0"/>
              <a:t>16/07/2025</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D1207502-090D-4E93-97E4-F1F200068A29}" type="slidenum">
              <a:rPr lang="en-GB" smtClean="0"/>
              <a:t>‹#›</a:t>
            </a:fld>
            <a:endParaRPr lang="en-GB"/>
          </a:p>
        </p:txBody>
      </p:sp>
    </p:spTree>
    <p:extLst>
      <p:ext uri="{BB962C8B-B14F-4D97-AF65-F5344CB8AC3E}">
        <p14:creationId xmlns:p14="http://schemas.microsoft.com/office/powerpoint/2010/main" val="29196863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2"/>
          <p:cNvSpPr>
            <a:spLocks noGrp="1"/>
          </p:cNvSpPr>
          <p:nvPr>
            <p:ph type="dt" sz="half" idx="10"/>
          </p:nvPr>
        </p:nvSpPr>
        <p:spPr/>
        <p:txBody>
          <a:bodyPr/>
          <a:lstStyle/>
          <a:p>
            <a:fld id="{A5240D48-439F-4B14-80A5-9D846645DD81}" type="datetimeFigureOut">
              <a:rPr lang="en-GB" smtClean="0"/>
              <a:t>16/07/2025</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D1207502-090D-4E93-97E4-F1F200068A29}" type="slidenum">
              <a:rPr lang="en-GB" smtClean="0"/>
              <a:t>‹#›</a:t>
            </a:fld>
            <a:endParaRPr lang="en-GB"/>
          </a:p>
        </p:txBody>
      </p:sp>
    </p:spTree>
    <p:extLst>
      <p:ext uri="{BB962C8B-B14F-4D97-AF65-F5344CB8AC3E}">
        <p14:creationId xmlns:p14="http://schemas.microsoft.com/office/powerpoint/2010/main" val="23989941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5240D48-439F-4B14-80A5-9D846645DD81}" type="datetimeFigureOut">
              <a:rPr lang="en-GB" smtClean="0"/>
              <a:t>16/07/2025</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D1207502-090D-4E93-97E4-F1F200068A29}" type="slidenum">
              <a:rPr lang="en-GB" smtClean="0"/>
              <a:t>‹#›</a:t>
            </a:fld>
            <a:endParaRPr lang="en-GB"/>
          </a:p>
        </p:txBody>
      </p:sp>
    </p:spTree>
    <p:extLst>
      <p:ext uri="{BB962C8B-B14F-4D97-AF65-F5344CB8AC3E}">
        <p14:creationId xmlns:p14="http://schemas.microsoft.com/office/powerpoint/2010/main" val="4604169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5240D48-439F-4B14-80A5-9D846645DD81}" type="datetimeFigureOut">
              <a:rPr lang="en-GB" smtClean="0"/>
              <a:t>16/07/2025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D1207502-090D-4E93-97E4-F1F200068A29}" type="slidenum">
              <a:rPr lang="en-GB" smtClean="0"/>
              <a:t>‹#›</a:t>
            </a:fld>
            <a:endParaRPr lang="en-GB"/>
          </a:p>
        </p:txBody>
      </p:sp>
    </p:spTree>
    <p:extLst>
      <p:ext uri="{BB962C8B-B14F-4D97-AF65-F5344CB8AC3E}">
        <p14:creationId xmlns:p14="http://schemas.microsoft.com/office/powerpoint/2010/main" val="3830250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5240D48-439F-4B14-80A5-9D846645DD81}" type="datetimeFigureOut">
              <a:rPr lang="en-GB" smtClean="0"/>
              <a:t>16/07/2025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D1207502-090D-4E93-97E4-F1F200068A29}" type="slidenum">
              <a:rPr lang="en-GB" smtClean="0"/>
              <a:t>‹#›</a:t>
            </a:fld>
            <a:endParaRPr lang="en-GB"/>
          </a:p>
        </p:txBody>
      </p:sp>
    </p:spTree>
    <p:extLst>
      <p:ext uri="{BB962C8B-B14F-4D97-AF65-F5344CB8AC3E}">
        <p14:creationId xmlns:p14="http://schemas.microsoft.com/office/powerpoint/2010/main" val="40317394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5240D48-439F-4B14-80A5-9D846645DD81}" type="datetimeFigureOut">
              <a:rPr lang="en-GB" smtClean="0"/>
              <a:t>16/07/2025</a:t>
            </a:fld>
            <a:endParaRPr lang="en-GB"/>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1207502-090D-4E93-97E4-F1F200068A29}" type="slidenum">
              <a:rPr lang="en-GB" smtClean="0"/>
              <a:t>‹#›</a:t>
            </a:fld>
            <a:endParaRPr lang="en-GB"/>
          </a:p>
        </p:txBody>
      </p:sp>
    </p:spTree>
    <p:extLst>
      <p:ext uri="{BB962C8B-B14F-4D97-AF65-F5344CB8AC3E}">
        <p14:creationId xmlns:p14="http://schemas.microsoft.com/office/powerpoint/2010/main" val="29475483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svg"/><Relationship Id="rId3" Type="http://schemas.openxmlformats.org/officeDocument/2006/relationships/image" Target="../media/image1.jpeg"/><Relationship Id="rId7" Type="http://schemas.openxmlformats.org/officeDocument/2006/relationships/image" Target="../media/image5.svg"/><Relationship Id="rId12" Type="http://schemas.openxmlformats.org/officeDocument/2006/relationships/image" Target="../media/image10.png"/><Relationship Id="rId2" Type="http://schemas.openxmlformats.org/officeDocument/2006/relationships/notesSlide" Target="../notesSlides/notesSlide1.xml"/><Relationship Id="rId16" Type="http://schemas.openxmlformats.org/officeDocument/2006/relationships/image" Target="../media/image14.jpeg"/><Relationship Id="rId1" Type="http://schemas.openxmlformats.org/officeDocument/2006/relationships/slideLayout" Target="../slideLayouts/slideLayout7.xml"/><Relationship Id="rId6" Type="http://schemas.openxmlformats.org/officeDocument/2006/relationships/image" Target="../media/image4.png"/><Relationship Id="rId11" Type="http://schemas.openxmlformats.org/officeDocument/2006/relationships/image" Target="../media/image9.svg"/><Relationship Id="rId5" Type="http://schemas.openxmlformats.org/officeDocument/2006/relationships/image" Target="../media/image3.svg"/><Relationship Id="rId15" Type="http://schemas.openxmlformats.org/officeDocument/2006/relationships/image" Target="../media/image13.sv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svg"/><Relationship Id="rId14" Type="http://schemas.openxmlformats.org/officeDocument/2006/relationships/image" Target="../media/image12.png"/></Relationships>
</file>

<file path=ppt/slides/_rels/slide1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40.svg"/><Relationship Id="rId18" Type="http://schemas.openxmlformats.org/officeDocument/2006/relationships/image" Target="../media/image45.png"/><Relationship Id="rId26" Type="http://schemas.openxmlformats.org/officeDocument/2006/relationships/image" Target="../media/image53.png"/><Relationship Id="rId3" Type="http://schemas.openxmlformats.org/officeDocument/2006/relationships/image" Target="../media/image30.svg"/><Relationship Id="rId21" Type="http://schemas.openxmlformats.org/officeDocument/2006/relationships/image" Target="../media/image48.svg"/><Relationship Id="rId7" Type="http://schemas.openxmlformats.org/officeDocument/2006/relationships/image" Target="../media/image34.svg"/><Relationship Id="rId12" Type="http://schemas.openxmlformats.org/officeDocument/2006/relationships/image" Target="../media/image39.png"/><Relationship Id="rId17" Type="http://schemas.openxmlformats.org/officeDocument/2006/relationships/image" Target="../media/image44.svg"/><Relationship Id="rId25" Type="http://schemas.openxmlformats.org/officeDocument/2006/relationships/image" Target="../media/image52.png"/><Relationship Id="rId2" Type="http://schemas.openxmlformats.org/officeDocument/2006/relationships/image" Target="../media/image29.png"/><Relationship Id="rId16" Type="http://schemas.openxmlformats.org/officeDocument/2006/relationships/image" Target="../media/image43.png"/><Relationship Id="rId20" Type="http://schemas.openxmlformats.org/officeDocument/2006/relationships/image" Target="../media/image47.png"/><Relationship Id="rId1" Type="http://schemas.openxmlformats.org/officeDocument/2006/relationships/slideLayout" Target="../slideLayouts/slideLayout7.xml"/><Relationship Id="rId6" Type="http://schemas.openxmlformats.org/officeDocument/2006/relationships/image" Target="../media/image33.png"/><Relationship Id="rId11" Type="http://schemas.openxmlformats.org/officeDocument/2006/relationships/image" Target="../media/image38.svg"/><Relationship Id="rId24" Type="http://schemas.openxmlformats.org/officeDocument/2006/relationships/image" Target="../media/image51.png"/><Relationship Id="rId5" Type="http://schemas.openxmlformats.org/officeDocument/2006/relationships/image" Target="../media/image32.svg"/><Relationship Id="rId15" Type="http://schemas.openxmlformats.org/officeDocument/2006/relationships/image" Target="../media/image42.svg"/><Relationship Id="rId23" Type="http://schemas.openxmlformats.org/officeDocument/2006/relationships/image" Target="../media/image50.svg"/><Relationship Id="rId10" Type="http://schemas.openxmlformats.org/officeDocument/2006/relationships/image" Target="../media/image37.png"/><Relationship Id="rId19" Type="http://schemas.openxmlformats.org/officeDocument/2006/relationships/image" Target="../media/image46.svg"/><Relationship Id="rId4" Type="http://schemas.openxmlformats.org/officeDocument/2006/relationships/image" Target="../media/image31.png"/><Relationship Id="rId9" Type="http://schemas.openxmlformats.org/officeDocument/2006/relationships/image" Target="../media/image36.svg"/><Relationship Id="rId14" Type="http://schemas.openxmlformats.org/officeDocument/2006/relationships/image" Target="../media/image41.png"/><Relationship Id="rId22" Type="http://schemas.openxmlformats.org/officeDocument/2006/relationships/image" Target="../media/image49.png"/><Relationship Id="rId27" Type="http://schemas.openxmlformats.org/officeDocument/2006/relationships/image" Target="../media/image54.svg"/></Relationships>
</file>

<file path=ppt/slides/_rels/slide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695451" y="3271698"/>
            <a:ext cx="4448551" cy="4448551"/>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alpha val="45882"/>
              </a:srgbClr>
            </a:solid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US" sz="600"/>
            </a:p>
          </p:txBody>
        </p:sp>
        <p:sp>
          <p:nvSpPr>
            <p:cNvPr id="4" name="TextBox 4"/>
            <p:cNvSpPr txBox="1"/>
            <p:nvPr/>
          </p:nvSpPr>
          <p:spPr>
            <a:xfrm>
              <a:off x="76200" y="28575"/>
              <a:ext cx="660400" cy="708025"/>
            </a:xfrm>
            <a:prstGeom prst="rect">
              <a:avLst/>
            </a:prstGeom>
          </p:spPr>
          <p:txBody>
            <a:bodyPr lIns="25400" tIns="25400" rIns="25400" bIns="25400"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lnSpc>
                  <a:spcPts val="1610"/>
                </a:lnSpc>
              </a:pPr>
              <a:endParaRPr sz="600"/>
            </a:p>
          </p:txBody>
        </p:sp>
      </p:grpSp>
      <p:grpSp>
        <p:nvGrpSpPr>
          <p:cNvPr id="5" name="Group 5"/>
          <p:cNvGrpSpPr>
            <a:grpSpLocks noChangeAspect="1"/>
          </p:cNvGrpSpPr>
          <p:nvPr/>
        </p:nvGrpSpPr>
        <p:grpSpPr>
          <a:xfrm>
            <a:off x="6451490" y="1900093"/>
            <a:ext cx="2638837" cy="5221391"/>
            <a:chOff x="0" y="0"/>
            <a:chExt cx="2620010" cy="5184140"/>
          </a:xfrm>
        </p:grpSpPr>
        <p:sp>
          <p:nvSpPr>
            <p:cNvPr id="6" name="Freeform 6"/>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US" sz="600"/>
            </a:p>
          </p:txBody>
        </p:sp>
        <p:sp>
          <p:nvSpPr>
            <p:cNvPr id="7" name="Freeform 7"/>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3"/>
              <a:stretch>
                <a:fillRect l="-84999" r="-31703"/>
              </a:stretch>
            </a:blip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US" sz="600"/>
            </a:p>
          </p:txBody>
        </p:sp>
        <p:sp>
          <p:nvSpPr>
            <p:cNvPr id="8" name="Freeform 8"/>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US" sz="600"/>
            </a:p>
          </p:txBody>
        </p:sp>
        <p:sp>
          <p:nvSpPr>
            <p:cNvPr id="9" name="Freeform 9"/>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55555"/>
            </a:solid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US" sz="600"/>
            </a:p>
          </p:txBody>
        </p:sp>
        <p:sp>
          <p:nvSpPr>
            <p:cNvPr id="10" name="Freeform 10"/>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US" sz="600"/>
            </a:p>
          </p:txBody>
        </p:sp>
        <p:sp>
          <p:nvSpPr>
            <p:cNvPr id="11" name="Freeform 11"/>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US" sz="600"/>
            </a:p>
          </p:txBody>
        </p:sp>
        <p:sp>
          <p:nvSpPr>
            <p:cNvPr id="12" name="Freeform 12"/>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US" sz="600"/>
            </a:p>
          </p:txBody>
        </p:sp>
        <p:sp>
          <p:nvSpPr>
            <p:cNvPr id="13" name="Freeform 13"/>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US" sz="600"/>
            </a:p>
          </p:txBody>
        </p:sp>
        <p:sp>
          <p:nvSpPr>
            <p:cNvPr id="14" name="Freeform 14"/>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US" sz="600"/>
            </a:p>
          </p:txBody>
        </p:sp>
      </p:grpSp>
      <p:grpSp>
        <p:nvGrpSpPr>
          <p:cNvPr id="15" name="Group 15"/>
          <p:cNvGrpSpPr/>
          <p:nvPr/>
        </p:nvGrpSpPr>
        <p:grpSpPr>
          <a:xfrm>
            <a:off x="7517332" y="258621"/>
            <a:ext cx="1517896" cy="1517896"/>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38DBFF">
                    <a:alpha val="43000"/>
                  </a:srgbClr>
                </a:gs>
                <a:gs pos="50000">
                  <a:srgbClr val="045FDB">
                    <a:alpha val="43000"/>
                  </a:srgbClr>
                </a:gs>
                <a:gs pos="100000">
                  <a:srgbClr val="045FDB">
                    <a:alpha val="43000"/>
                  </a:srgbClr>
                </a:gs>
              </a:gsLst>
              <a:lin ang="0"/>
            </a:grad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US" sz="600"/>
            </a:p>
          </p:txBody>
        </p:sp>
        <p:sp>
          <p:nvSpPr>
            <p:cNvPr id="17" name="TextBox 17"/>
            <p:cNvSpPr txBox="1"/>
            <p:nvPr/>
          </p:nvSpPr>
          <p:spPr>
            <a:xfrm>
              <a:off x="76200" y="28575"/>
              <a:ext cx="660400" cy="708025"/>
            </a:xfrm>
            <a:prstGeom prst="rect">
              <a:avLst/>
            </a:prstGeom>
          </p:spPr>
          <p:txBody>
            <a:bodyPr lIns="25400" tIns="25400" rIns="25400" bIns="25400"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lnSpc>
                  <a:spcPts val="1610"/>
                </a:lnSpc>
              </a:pPr>
              <a:endParaRPr sz="600"/>
            </a:p>
          </p:txBody>
        </p:sp>
      </p:grpSp>
      <p:grpSp>
        <p:nvGrpSpPr>
          <p:cNvPr id="18" name="Group 18"/>
          <p:cNvGrpSpPr/>
          <p:nvPr/>
        </p:nvGrpSpPr>
        <p:grpSpPr>
          <a:xfrm>
            <a:off x="8321174" y="1371601"/>
            <a:ext cx="616954" cy="616954"/>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5DE0E6">
                    <a:alpha val="100000"/>
                  </a:srgbClr>
                </a:gs>
                <a:gs pos="100000">
                  <a:srgbClr val="004AAD">
                    <a:alpha val="100000"/>
                  </a:srgbClr>
                </a:gs>
              </a:gsLst>
              <a:lin ang="0"/>
            </a:grad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US" sz="600"/>
            </a:p>
          </p:txBody>
        </p:sp>
        <p:sp>
          <p:nvSpPr>
            <p:cNvPr id="20" name="TextBox 20"/>
            <p:cNvSpPr txBox="1"/>
            <p:nvPr/>
          </p:nvSpPr>
          <p:spPr>
            <a:xfrm>
              <a:off x="76200" y="28575"/>
              <a:ext cx="660400" cy="708025"/>
            </a:xfrm>
            <a:prstGeom prst="rect">
              <a:avLst/>
            </a:prstGeom>
          </p:spPr>
          <p:txBody>
            <a:bodyPr lIns="25400" tIns="25400" rIns="25400" bIns="25400"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lnSpc>
                  <a:spcPts val="1610"/>
                </a:lnSpc>
              </a:pPr>
              <a:endParaRPr sz="600"/>
            </a:p>
          </p:txBody>
        </p:sp>
      </p:grpSp>
      <p:sp>
        <p:nvSpPr>
          <p:cNvPr id="21" name="Freeform 21"/>
          <p:cNvSpPr/>
          <p:nvPr/>
        </p:nvSpPr>
        <p:spPr>
          <a:xfrm flipH="1">
            <a:off x="-2642608" y="403561"/>
            <a:ext cx="5504089" cy="2786446"/>
          </a:xfrm>
          <a:custGeom>
            <a:avLst/>
            <a:gdLst/>
            <a:ahLst/>
            <a:cxnLst/>
            <a:rect l="l" t="t" r="r" b="b"/>
            <a:pathLst>
              <a:path w="11008179" h="5572891">
                <a:moveTo>
                  <a:pt x="11008180" y="0"/>
                </a:moveTo>
                <a:lnTo>
                  <a:pt x="0" y="0"/>
                </a:lnTo>
                <a:lnTo>
                  <a:pt x="0" y="5572891"/>
                </a:lnTo>
                <a:lnTo>
                  <a:pt x="11008180" y="5572891"/>
                </a:lnTo>
                <a:lnTo>
                  <a:pt x="1100818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US" sz="600"/>
          </a:p>
        </p:txBody>
      </p:sp>
      <p:sp>
        <p:nvSpPr>
          <p:cNvPr id="23" name="Freeform 23"/>
          <p:cNvSpPr/>
          <p:nvPr/>
        </p:nvSpPr>
        <p:spPr>
          <a:xfrm>
            <a:off x="1" y="5389794"/>
            <a:ext cx="6563159" cy="396445"/>
          </a:xfrm>
          <a:custGeom>
            <a:avLst/>
            <a:gdLst/>
            <a:ahLst/>
            <a:cxnLst/>
            <a:rect l="l" t="t" r="r" b="b"/>
            <a:pathLst>
              <a:path w="12123446" h="697098">
                <a:moveTo>
                  <a:pt x="0" y="0"/>
                </a:moveTo>
                <a:lnTo>
                  <a:pt x="12123446" y="0"/>
                </a:lnTo>
                <a:lnTo>
                  <a:pt x="12123446" y="697098"/>
                </a:lnTo>
                <a:lnTo>
                  <a:pt x="0" y="69709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US" sz="600"/>
          </a:p>
        </p:txBody>
      </p:sp>
      <p:sp>
        <p:nvSpPr>
          <p:cNvPr id="24" name="Freeform 24"/>
          <p:cNvSpPr/>
          <p:nvPr/>
        </p:nvSpPr>
        <p:spPr>
          <a:xfrm>
            <a:off x="53675" y="5537300"/>
            <a:ext cx="113788" cy="132697"/>
          </a:xfrm>
          <a:custGeom>
            <a:avLst/>
            <a:gdLst/>
            <a:ahLst/>
            <a:cxnLst/>
            <a:rect l="l" t="t" r="r" b="b"/>
            <a:pathLst>
              <a:path w="227575" h="265394">
                <a:moveTo>
                  <a:pt x="0" y="0"/>
                </a:moveTo>
                <a:lnTo>
                  <a:pt x="227575" y="0"/>
                </a:lnTo>
                <a:lnTo>
                  <a:pt x="227575" y="265394"/>
                </a:lnTo>
                <a:lnTo>
                  <a:pt x="0" y="26539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US" sz="600"/>
          </a:p>
        </p:txBody>
      </p:sp>
      <p:sp>
        <p:nvSpPr>
          <p:cNvPr id="25" name="Freeform 25"/>
          <p:cNvSpPr/>
          <p:nvPr/>
        </p:nvSpPr>
        <p:spPr>
          <a:xfrm>
            <a:off x="1024992" y="5555108"/>
            <a:ext cx="119540" cy="113713"/>
          </a:xfrm>
          <a:custGeom>
            <a:avLst/>
            <a:gdLst/>
            <a:ahLst/>
            <a:cxnLst/>
            <a:rect l="l" t="t" r="r" b="b"/>
            <a:pathLst>
              <a:path w="239081" h="227425">
                <a:moveTo>
                  <a:pt x="0" y="0"/>
                </a:moveTo>
                <a:lnTo>
                  <a:pt x="239081" y="0"/>
                </a:lnTo>
                <a:lnTo>
                  <a:pt x="239081" y="227425"/>
                </a:lnTo>
                <a:lnTo>
                  <a:pt x="0" y="22742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US" sz="600"/>
          </a:p>
        </p:txBody>
      </p:sp>
      <p:sp>
        <p:nvSpPr>
          <p:cNvPr id="26" name="Freeform 26"/>
          <p:cNvSpPr/>
          <p:nvPr/>
        </p:nvSpPr>
        <p:spPr>
          <a:xfrm>
            <a:off x="2199000" y="5550177"/>
            <a:ext cx="123573" cy="123573"/>
          </a:xfrm>
          <a:custGeom>
            <a:avLst/>
            <a:gdLst/>
            <a:ahLst/>
            <a:cxnLst/>
            <a:rect l="l" t="t" r="r" b="b"/>
            <a:pathLst>
              <a:path w="247146" h="247146">
                <a:moveTo>
                  <a:pt x="0" y="0"/>
                </a:moveTo>
                <a:lnTo>
                  <a:pt x="247147" y="0"/>
                </a:lnTo>
                <a:lnTo>
                  <a:pt x="247147" y="247146"/>
                </a:lnTo>
                <a:lnTo>
                  <a:pt x="0" y="247146"/>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US" sz="600"/>
          </a:p>
        </p:txBody>
      </p:sp>
      <p:sp>
        <p:nvSpPr>
          <p:cNvPr id="27" name="Freeform 27"/>
          <p:cNvSpPr/>
          <p:nvPr/>
        </p:nvSpPr>
        <p:spPr>
          <a:xfrm>
            <a:off x="3880409" y="5603648"/>
            <a:ext cx="99334" cy="99334"/>
          </a:xfrm>
          <a:custGeom>
            <a:avLst/>
            <a:gdLst/>
            <a:ahLst/>
            <a:cxnLst/>
            <a:rect l="l" t="t" r="r" b="b"/>
            <a:pathLst>
              <a:path w="198667" h="198667">
                <a:moveTo>
                  <a:pt x="0" y="0"/>
                </a:moveTo>
                <a:lnTo>
                  <a:pt x="198666" y="0"/>
                </a:lnTo>
                <a:lnTo>
                  <a:pt x="198666" y="198667"/>
                </a:lnTo>
                <a:lnTo>
                  <a:pt x="0" y="198667"/>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US" sz="600"/>
          </a:p>
        </p:txBody>
      </p:sp>
      <p:grpSp>
        <p:nvGrpSpPr>
          <p:cNvPr id="28" name="Group 28"/>
          <p:cNvGrpSpPr/>
          <p:nvPr/>
        </p:nvGrpSpPr>
        <p:grpSpPr>
          <a:xfrm>
            <a:off x="3863996" y="5588016"/>
            <a:ext cx="122433" cy="113963"/>
            <a:chOff x="0" y="0"/>
            <a:chExt cx="292427" cy="272198"/>
          </a:xfrm>
        </p:grpSpPr>
        <p:sp>
          <p:nvSpPr>
            <p:cNvPr id="29" name="Freeform 29"/>
            <p:cNvSpPr/>
            <p:nvPr/>
          </p:nvSpPr>
          <p:spPr>
            <a:xfrm>
              <a:off x="0" y="0"/>
              <a:ext cx="292427" cy="272198"/>
            </a:xfrm>
            <a:custGeom>
              <a:avLst/>
              <a:gdLst/>
              <a:ahLst/>
              <a:cxnLst/>
              <a:rect l="l" t="t" r="r" b="b"/>
              <a:pathLst>
                <a:path w="292427" h="272198">
                  <a:moveTo>
                    <a:pt x="94851" y="0"/>
                  </a:moveTo>
                  <a:lnTo>
                    <a:pt x="197576" y="0"/>
                  </a:lnTo>
                  <a:cubicBezTo>
                    <a:pt x="249961" y="0"/>
                    <a:pt x="292427" y="42466"/>
                    <a:pt x="292427" y="94851"/>
                  </a:cubicBezTo>
                  <a:lnTo>
                    <a:pt x="292427" y="177346"/>
                  </a:lnTo>
                  <a:cubicBezTo>
                    <a:pt x="292427" y="229731"/>
                    <a:pt x="249961" y="272198"/>
                    <a:pt x="197576" y="272198"/>
                  </a:cubicBezTo>
                  <a:lnTo>
                    <a:pt x="94851" y="272198"/>
                  </a:lnTo>
                  <a:cubicBezTo>
                    <a:pt x="42466" y="272198"/>
                    <a:pt x="0" y="229731"/>
                    <a:pt x="0" y="177346"/>
                  </a:cubicBezTo>
                  <a:lnTo>
                    <a:pt x="0" y="94851"/>
                  </a:lnTo>
                  <a:cubicBezTo>
                    <a:pt x="0" y="42466"/>
                    <a:pt x="42466" y="0"/>
                    <a:pt x="94851" y="0"/>
                  </a:cubicBezTo>
                  <a:close/>
                </a:path>
              </a:pathLst>
            </a:custGeom>
            <a:solidFill>
              <a:srgbClr val="000000">
                <a:alpha val="0"/>
              </a:srgbClr>
            </a:solidFill>
            <a:ln w="9525" cap="sq">
              <a:solidFill>
                <a:srgbClr val="FFFFFF"/>
              </a:solidFill>
              <a:prstDash val="solid"/>
              <a:miter/>
            </a:ln>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US" sz="600"/>
            </a:p>
          </p:txBody>
        </p:sp>
        <p:sp>
          <p:nvSpPr>
            <p:cNvPr id="30" name="TextBox 30"/>
            <p:cNvSpPr txBox="1"/>
            <p:nvPr/>
          </p:nvSpPr>
          <p:spPr>
            <a:xfrm>
              <a:off x="0" y="-9525"/>
              <a:ext cx="292427" cy="281723"/>
            </a:xfrm>
            <a:prstGeom prst="rect">
              <a:avLst/>
            </a:prstGeom>
          </p:spPr>
          <p:txBody>
            <a:bodyPr lIns="25400" tIns="25400" rIns="25400" bIns="25400"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lnSpc>
                  <a:spcPts val="209"/>
                </a:lnSpc>
                <a:spcBef>
                  <a:spcPct val="0"/>
                </a:spcBef>
              </a:pPr>
              <a:endParaRPr sz="600"/>
            </a:p>
          </p:txBody>
        </p:sp>
      </p:grpSp>
      <p:sp>
        <p:nvSpPr>
          <p:cNvPr id="32" name="TextBox 32"/>
          <p:cNvSpPr txBox="1"/>
          <p:nvPr/>
        </p:nvSpPr>
        <p:spPr>
          <a:xfrm>
            <a:off x="601812" y="2255781"/>
            <a:ext cx="5234958" cy="923330"/>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3600"/>
              </a:lnSpc>
            </a:pPr>
            <a:r>
              <a:rPr lang="en-US" sz="3000" b="1" dirty="0">
                <a:solidFill>
                  <a:srgbClr val="002060"/>
                </a:solidFill>
                <a:ea typeface="+mj-lt"/>
                <a:cs typeface="+mj-lt"/>
              </a:rPr>
              <a:t>2</a:t>
            </a:r>
            <a:r>
              <a:rPr lang="en-US" sz="3000" b="1" baseline="30000" dirty="0">
                <a:solidFill>
                  <a:srgbClr val="002060"/>
                </a:solidFill>
                <a:ea typeface="+mj-lt"/>
                <a:cs typeface="+mj-lt"/>
              </a:rPr>
              <a:t>nd</a:t>
            </a:r>
            <a:r>
              <a:rPr lang="en-US" sz="3000" b="1" dirty="0">
                <a:solidFill>
                  <a:srgbClr val="002060"/>
                </a:solidFill>
                <a:ea typeface="+mj-lt"/>
                <a:cs typeface="+mj-lt"/>
              </a:rPr>
              <a:t> Data Science &amp; AI Summer School 2025</a:t>
            </a:r>
            <a:endParaRPr lang="en-US" sz="3000" b="1" dirty="0">
              <a:solidFill>
                <a:srgbClr val="2E2E2E"/>
              </a:solidFill>
              <a:latin typeface="Montserrat Bold"/>
              <a:ea typeface="Montserrat Bold"/>
              <a:cs typeface="Montserrat Bold"/>
            </a:endParaRPr>
          </a:p>
        </p:txBody>
      </p:sp>
      <p:sp>
        <p:nvSpPr>
          <p:cNvPr id="33" name="TextBox 33"/>
          <p:cNvSpPr txBox="1"/>
          <p:nvPr/>
        </p:nvSpPr>
        <p:spPr>
          <a:xfrm>
            <a:off x="664144" y="3393748"/>
            <a:ext cx="5075618" cy="276999"/>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r>
              <a:rPr lang="en-US" sz="1800" b="1" dirty="0">
                <a:ea typeface="+mn-lt"/>
                <a:cs typeface="+mn-lt"/>
              </a:rPr>
              <a:t>Python Programming</a:t>
            </a:r>
          </a:p>
        </p:txBody>
      </p:sp>
      <p:sp>
        <p:nvSpPr>
          <p:cNvPr id="35" name="TextBox 35"/>
          <p:cNvSpPr txBox="1"/>
          <p:nvPr/>
        </p:nvSpPr>
        <p:spPr>
          <a:xfrm>
            <a:off x="265536" y="5564349"/>
            <a:ext cx="731315" cy="108941"/>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lnSpc>
                <a:spcPts val="926"/>
              </a:lnSpc>
              <a:spcBef>
                <a:spcPct val="0"/>
              </a:spcBef>
            </a:pPr>
            <a:r>
              <a:rPr lang="en-US" sz="661">
                <a:solidFill>
                  <a:srgbClr val="000000"/>
                </a:solidFill>
                <a:latin typeface="Quicksand"/>
                <a:ea typeface="Quicksand"/>
                <a:cs typeface="Quicksand"/>
                <a:sym typeface="Quicksand"/>
              </a:rPr>
              <a:t>+1 (678) 975-5615</a:t>
            </a:r>
          </a:p>
        </p:txBody>
      </p:sp>
      <p:sp>
        <p:nvSpPr>
          <p:cNvPr id="36" name="TextBox 36"/>
          <p:cNvSpPr txBox="1"/>
          <p:nvPr/>
        </p:nvSpPr>
        <p:spPr>
          <a:xfrm>
            <a:off x="1168163" y="5564350"/>
            <a:ext cx="1002696" cy="108107"/>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lnSpc>
                <a:spcPts val="926"/>
              </a:lnSpc>
              <a:spcBef>
                <a:spcPct val="0"/>
              </a:spcBef>
            </a:pPr>
            <a:r>
              <a:rPr lang="en-US" sz="637">
                <a:solidFill>
                  <a:srgbClr val="000000"/>
                </a:solidFill>
                <a:latin typeface="Quicksand"/>
                <a:ea typeface="Quicksand"/>
                <a:cs typeface="Quicksand"/>
                <a:sym typeface="Quicksand"/>
              </a:rPr>
              <a:t>www.neliref.org</a:t>
            </a:r>
            <a:endParaRPr lang="en-US" sz="661">
              <a:solidFill>
                <a:srgbClr val="000000"/>
              </a:solidFill>
              <a:latin typeface="Quicksand"/>
              <a:ea typeface="Quicksand"/>
              <a:cs typeface="Quicksand"/>
              <a:sym typeface="Quicksand"/>
            </a:endParaRPr>
          </a:p>
        </p:txBody>
      </p:sp>
      <p:sp>
        <p:nvSpPr>
          <p:cNvPr id="37" name="TextBox 37"/>
          <p:cNvSpPr txBox="1"/>
          <p:nvPr/>
        </p:nvSpPr>
        <p:spPr>
          <a:xfrm>
            <a:off x="3985789" y="5603847"/>
            <a:ext cx="1764344" cy="108107"/>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lnSpc>
                <a:spcPts val="926"/>
              </a:lnSpc>
              <a:spcBef>
                <a:spcPct val="0"/>
              </a:spcBef>
            </a:pPr>
            <a:r>
              <a:rPr lang="en-US" sz="637">
                <a:solidFill>
                  <a:srgbClr val="000000"/>
                </a:solidFill>
                <a:latin typeface="Quicksand"/>
                <a:sym typeface="Quicksand"/>
              </a:rPr>
              <a:t>New Life Research Foundation (NELIREF) Ltd/</a:t>
            </a:r>
            <a:r>
              <a:rPr lang="en-US" sz="637" err="1">
                <a:solidFill>
                  <a:srgbClr val="000000"/>
                </a:solidFill>
                <a:latin typeface="Quicksand"/>
                <a:sym typeface="Quicksand"/>
              </a:rPr>
              <a:t>Gte</a:t>
            </a:r>
            <a:endParaRPr lang="en-US" sz="900" err="1"/>
          </a:p>
        </p:txBody>
      </p:sp>
      <p:sp>
        <p:nvSpPr>
          <p:cNvPr id="38" name="TextBox 16">
            <a:extLst>
              <a:ext uri="{FF2B5EF4-FFF2-40B4-BE49-F238E27FC236}">
                <a16:creationId xmlns:a16="http://schemas.microsoft.com/office/drawing/2014/main" id="{F84371C9-8424-0493-1656-0D420AB0AF98}"/>
              </a:ext>
            </a:extLst>
          </p:cNvPr>
          <p:cNvSpPr txBox="1"/>
          <p:nvPr/>
        </p:nvSpPr>
        <p:spPr>
          <a:xfrm>
            <a:off x="2368192" y="5532326"/>
            <a:ext cx="1381747" cy="161326"/>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lnSpc>
                <a:spcPts val="1423"/>
              </a:lnSpc>
              <a:spcBef>
                <a:spcPct val="0"/>
              </a:spcBef>
            </a:pPr>
            <a:r>
              <a:rPr lang="en-US" sz="788">
                <a:solidFill>
                  <a:srgbClr val="000000"/>
                </a:solidFill>
                <a:latin typeface="Quicksand"/>
                <a:ea typeface="Quicksand"/>
                <a:cs typeface="Quicksand"/>
                <a:sym typeface="Quicksand"/>
              </a:rPr>
              <a:t>contact@neliref.org</a:t>
            </a:r>
          </a:p>
        </p:txBody>
      </p:sp>
      <p:pic>
        <p:nvPicPr>
          <p:cNvPr id="34" name="Picture 33" descr="A logo of a bird&#10;&#10;AI-generated content may be incorrect.">
            <a:extLst>
              <a:ext uri="{FF2B5EF4-FFF2-40B4-BE49-F238E27FC236}">
                <a16:creationId xmlns:a16="http://schemas.microsoft.com/office/drawing/2014/main" id="{F9D6C35A-51A2-CB1B-7321-B1C09995CA64}"/>
              </a:ext>
            </a:extLst>
          </p:cNvPr>
          <p:cNvPicPr>
            <a:picLocks noChangeAspect="1"/>
          </p:cNvPicPr>
          <p:nvPr/>
        </p:nvPicPr>
        <p:blipFill>
          <a:blip r:embed="rId16"/>
          <a:stretch>
            <a:fillRect/>
          </a:stretch>
        </p:blipFill>
        <p:spPr>
          <a:xfrm>
            <a:off x="339055" y="203402"/>
            <a:ext cx="2100263" cy="1885950"/>
          </a:xfrm>
          <a:prstGeom prst="rect">
            <a:avLst/>
          </a:prstGeom>
        </p:spPr>
      </p:pic>
      <p:sp>
        <p:nvSpPr>
          <p:cNvPr id="31" name="TextBox 30">
            <a:extLst>
              <a:ext uri="{FF2B5EF4-FFF2-40B4-BE49-F238E27FC236}">
                <a16:creationId xmlns:a16="http://schemas.microsoft.com/office/drawing/2014/main" id="{FEF31A15-4A9E-2032-7258-722C6C52B666}"/>
              </a:ext>
            </a:extLst>
          </p:cNvPr>
          <p:cNvSpPr txBox="1"/>
          <p:nvPr/>
        </p:nvSpPr>
        <p:spPr>
          <a:xfrm>
            <a:off x="555284" y="3826456"/>
            <a:ext cx="5896206" cy="1569660"/>
          </a:xfrm>
          <a:prstGeom prst="rect">
            <a:avLst/>
          </a:prstGeom>
          <a:noFill/>
        </p:spPr>
        <p:txBody>
          <a:bodyPr wrap="square">
            <a:spAutoFit/>
          </a:bodyPr>
          <a:lstStyle/>
          <a:p>
            <a:r>
              <a:rPr lang="en-US" sz="1600" b="1" dirty="0"/>
              <a:t>Instructor: </a:t>
            </a:r>
            <a:r>
              <a:rPr lang="en-US" sz="1600" dirty="0"/>
              <a:t>Amos </a:t>
            </a:r>
            <a:r>
              <a:rPr lang="en-US" sz="1600" dirty="0" err="1"/>
              <a:t>Aondover</a:t>
            </a:r>
            <a:r>
              <a:rPr lang="en-US" sz="1600" dirty="0"/>
              <a:t> </a:t>
            </a:r>
            <a:r>
              <a:rPr lang="en-US" sz="1600" dirty="0" err="1"/>
              <a:t>Kwaghfan</a:t>
            </a:r>
            <a:endParaRPr lang="en-US" sz="1600" dirty="0"/>
          </a:p>
          <a:p>
            <a:endParaRPr lang="en-US" sz="1600" dirty="0"/>
          </a:p>
          <a:p>
            <a:r>
              <a:rPr lang="en-US" sz="1600" b="1" dirty="0"/>
              <a:t>Teaching Assistants (TAs): </a:t>
            </a:r>
            <a:r>
              <a:rPr lang="en-US" sz="1600" dirty="0"/>
              <a:t>Peter Denen </a:t>
            </a:r>
            <a:r>
              <a:rPr lang="en-US" sz="1600" dirty="0" err="1"/>
              <a:t>Tsaha</a:t>
            </a:r>
            <a:r>
              <a:rPr lang="en-US" sz="1600" dirty="0"/>
              <a:t>, Emmanuel </a:t>
            </a:r>
            <a:r>
              <a:rPr lang="en-US" sz="1600" dirty="0" err="1"/>
              <a:t>Ocholi</a:t>
            </a:r>
            <a:r>
              <a:rPr lang="en-US" sz="1600" dirty="0"/>
              <a:t> Benjamin and </a:t>
            </a:r>
            <a:r>
              <a:rPr lang="en-US" sz="1600" dirty="0" err="1"/>
              <a:t>Terkuma</a:t>
            </a:r>
            <a:r>
              <a:rPr lang="en-US" sz="1600" dirty="0"/>
              <a:t> </a:t>
            </a:r>
            <a:r>
              <a:rPr lang="en-US" sz="1600" dirty="0" err="1"/>
              <a:t>Saaondo</a:t>
            </a:r>
            <a:endParaRPr lang="en-US" sz="1600" dirty="0">
              <a:solidFill>
                <a:schemeClr val="tx1">
                  <a:lumMod val="95000"/>
                  <a:lumOff val="5000"/>
                </a:schemeClr>
              </a:solidFill>
              <a:cs typeface="Calibri Light"/>
            </a:endParaRPr>
          </a:p>
          <a:p>
            <a:pPr algn="ctr"/>
            <a:r>
              <a:rPr lang="en-US" sz="1600" dirty="0">
                <a:solidFill>
                  <a:schemeClr val="tx1">
                    <a:lumMod val="95000"/>
                    <a:lumOff val="5000"/>
                  </a:schemeClr>
                </a:solidFill>
                <a:cs typeface="Calibri Light"/>
              </a:rPr>
              <a:t>                                                    </a:t>
            </a:r>
          </a:p>
          <a:p>
            <a:pPr algn="ctr"/>
            <a:r>
              <a:rPr lang="en-US" sz="1600" dirty="0">
                <a:solidFill>
                  <a:schemeClr val="tx1">
                    <a:lumMod val="95000"/>
                    <a:lumOff val="5000"/>
                  </a:schemeClr>
                </a:solidFill>
                <a:cs typeface="Calibri Light"/>
              </a:rPr>
              <a:t>June 27, 2025</a:t>
            </a:r>
          </a:p>
        </p:txBody>
      </p:sp>
    </p:spTree>
    <p:extLst>
      <p:ext uri="{BB962C8B-B14F-4D97-AF65-F5344CB8AC3E}">
        <p14:creationId xmlns:p14="http://schemas.microsoft.com/office/powerpoint/2010/main" val="19715543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836712"/>
            <a:ext cx="8229600" cy="4752528"/>
          </a:xfrm>
        </p:spPr>
      </p:pic>
    </p:spTree>
    <p:extLst>
      <p:ext uri="{BB962C8B-B14F-4D97-AF65-F5344CB8AC3E}">
        <p14:creationId xmlns:p14="http://schemas.microsoft.com/office/powerpoint/2010/main" val="34203443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1124745"/>
            <a:ext cx="8229600" cy="4375898"/>
          </a:xfrm>
        </p:spPr>
      </p:pic>
    </p:spTree>
    <p:extLst>
      <p:ext uri="{BB962C8B-B14F-4D97-AF65-F5344CB8AC3E}">
        <p14:creationId xmlns:p14="http://schemas.microsoft.com/office/powerpoint/2010/main" val="29555424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1052736"/>
            <a:ext cx="8229600" cy="4450927"/>
          </a:xfrm>
        </p:spPr>
      </p:pic>
    </p:spTree>
    <p:extLst>
      <p:ext uri="{BB962C8B-B14F-4D97-AF65-F5344CB8AC3E}">
        <p14:creationId xmlns:p14="http://schemas.microsoft.com/office/powerpoint/2010/main" val="3430664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908721"/>
            <a:ext cx="8229600" cy="4472660"/>
          </a:xfrm>
        </p:spPr>
      </p:pic>
    </p:spTree>
    <p:extLst>
      <p:ext uri="{BB962C8B-B14F-4D97-AF65-F5344CB8AC3E}">
        <p14:creationId xmlns:p14="http://schemas.microsoft.com/office/powerpoint/2010/main" val="10896411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980728"/>
            <a:ext cx="8229600" cy="4407793"/>
          </a:xfrm>
        </p:spPr>
      </p:pic>
    </p:spTree>
    <p:extLst>
      <p:ext uri="{BB962C8B-B14F-4D97-AF65-F5344CB8AC3E}">
        <p14:creationId xmlns:p14="http://schemas.microsoft.com/office/powerpoint/2010/main" val="16359670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1124744"/>
            <a:ext cx="8229600" cy="4163371"/>
          </a:xfrm>
        </p:spPr>
      </p:pic>
    </p:spTree>
    <p:extLst>
      <p:ext uri="{BB962C8B-B14F-4D97-AF65-F5344CB8AC3E}">
        <p14:creationId xmlns:p14="http://schemas.microsoft.com/office/powerpoint/2010/main" val="29711040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286658" y="-608063"/>
            <a:ext cx="3044948" cy="3044948"/>
          </a:xfrm>
          <a:custGeom>
            <a:avLst/>
            <a:gdLst/>
            <a:ahLst/>
            <a:cxnLst/>
            <a:rect l="l" t="t" r="r" b="b"/>
            <a:pathLst>
              <a:path w="6089897" h="6089897">
                <a:moveTo>
                  <a:pt x="0" y="0"/>
                </a:moveTo>
                <a:lnTo>
                  <a:pt x="6089897" y="0"/>
                </a:lnTo>
                <a:lnTo>
                  <a:pt x="6089897" y="6089897"/>
                </a:lnTo>
                <a:lnTo>
                  <a:pt x="0" y="60898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125"/>
          </a:p>
        </p:txBody>
      </p:sp>
      <p:sp>
        <p:nvSpPr>
          <p:cNvPr id="3" name="Freeform 3"/>
          <p:cNvSpPr/>
          <p:nvPr/>
        </p:nvSpPr>
        <p:spPr>
          <a:xfrm>
            <a:off x="591415" y="1816772"/>
            <a:ext cx="616954" cy="616954"/>
          </a:xfrm>
          <a:custGeom>
            <a:avLst/>
            <a:gdLst/>
            <a:ahLst/>
            <a:cxnLst/>
            <a:rect l="l" t="t" r="r" b="b"/>
            <a:pathLst>
              <a:path w="1233907" h="1233907">
                <a:moveTo>
                  <a:pt x="0" y="0"/>
                </a:moveTo>
                <a:lnTo>
                  <a:pt x="1233907" y="0"/>
                </a:lnTo>
                <a:lnTo>
                  <a:pt x="1233907" y="1233907"/>
                </a:lnTo>
                <a:lnTo>
                  <a:pt x="0" y="123390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1125"/>
          </a:p>
        </p:txBody>
      </p:sp>
      <p:sp>
        <p:nvSpPr>
          <p:cNvPr id="4" name="Freeform 4"/>
          <p:cNvSpPr/>
          <p:nvPr/>
        </p:nvSpPr>
        <p:spPr>
          <a:xfrm>
            <a:off x="7527095" y="4110110"/>
            <a:ext cx="4448551" cy="4448551"/>
          </a:xfrm>
          <a:custGeom>
            <a:avLst/>
            <a:gdLst/>
            <a:ahLst/>
            <a:cxnLst/>
            <a:rect l="l" t="t" r="r" b="b"/>
            <a:pathLst>
              <a:path w="8897101" h="8897101">
                <a:moveTo>
                  <a:pt x="0" y="0"/>
                </a:moveTo>
                <a:lnTo>
                  <a:pt x="8897101" y="0"/>
                </a:lnTo>
                <a:lnTo>
                  <a:pt x="8897101" y="8897101"/>
                </a:lnTo>
                <a:lnTo>
                  <a:pt x="0" y="889710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sz="1125"/>
          </a:p>
        </p:txBody>
      </p:sp>
      <p:sp>
        <p:nvSpPr>
          <p:cNvPr id="5" name="Freeform 5"/>
          <p:cNvSpPr/>
          <p:nvPr/>
        </p:nvSpPr>
        <p:spPr>
          <a:xfrm>
            <a:off x="7379166" y="5167662"/>
            <a:ext cx="637478" cy="637478"/>
          </a:xfrm>
          <a:custGeom>
            <a:avLst/>
            <a:gdLst/>
            <a:ahLst/>
            <a:cxnLst/>
            <a:rect l="l" t="t" r="r" b="b"/>
            <a:pathLst>
              <a:path w="1274957" h="1274957">
                <a:moveTo>
                  <a:pt x="0" y="0"/>
                </a:moveTo>
                <a:lnTo>
                  <a:pt x="1274957" y="0"/>
                </a:lnTo>
                <a:lnTo>
                  <a:pt x="1274957" y="1274957"/>
                </a:lnTo>
                <a:lnTo>
                  <a:pt x="0" y="127495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sz="1125"/>
          </a:p>
        </p:txBody>
      </p:sp>
      <p:sp>
        <p:nvSpPr>
          <p:cNvPr id="6" name="Freeform 6"/>
          <p:cNvSpPr/>
          <p:nvPr/>
        </p:nvSpPr>
        <p:spPr>
          <a:xfrm>
            <a:off x="319911" y="3238521"/>
            <a:ext cx="953909" cy="953909"/>
          </a:xfrm>
          <a:custGeom>
            <a:avLst/>
            <a:gdLst/>
            <a:ahLst/>
            <a:cxnLst/>
            <a:rect l="l" t="t" r="r" b="b"/>
            <a:pathLst>
              <a:path w="1907818" h="1907818">
                <a:moveTo>
                  <a:pt x="0" y="0"/>
                </a:moveTo>
                <a:lnTo>
                  <a:pt x="1907818" y="0"/>
                </a:lnTo>
                <a:lnTo>
                  <a:pt x="1907818" y="1907818"/>
                </a:lnTo>
                <a:lnTo>
                  <a:pt x="0" y="1907818"/>
                </a:lnTo>
                <a:lnTo>
                  <a:pt x="0" y="0"/>
                </a:lnTo>
                <a:close/>
              </a:path>
            </a:pathLst>
          </a:custGeom>
          <a:blipFill>
            <a:blip r:embed="rId10">
              <a:extLst>
                <a:ext uri="{96DAC541-7B7A-43D3-8B79-37D633B846F1}">
                  <asvg:svgBlip xmlns:asvg="http://schemas.microsoft.com/office/drawing/2016/SVG/main" r:embed="rId11"/>
                </a:ext>
              </a:extLst>
            </a:blip>
            <a:stretch>
              <a:fillRect t="-746" b="-746"/>
            </a:stretch>
          </a:blipFill>
        </p:spPr>
        <p:txBody>
          <a:bodyPr/>
          <a:lstStyle/>
          <a:p>
            <a:endParaRPr lang="en-US" sz="1125"/>
          </a:p>
        </p:txBody>
      </p:sp>
      <p:sp>
        <p:nvSpPr>
          <p:cNvPr id="7" name="Freeform 7"/>
          <p:cNvSpPr/>
          <p:nvPr/>
        </p:nvSpPr>
        <p:spPr>
          <a:xfrm>
            <a:off x="4095774" y="3164012"/>
            <a:ext cx="1028418" cy="1028418"/>
          </a:xfrm>
          <a:custGeom>
            <a:avLst/>
            <a:gdLst/>
            <a:ahLst/>
            <a:cxnLst/>
            <a:rect l="l" t="t" r="r" b="b"/>
            <a:pathLst>
              <a:path w="2056835" h="2056835">
                <a:moveTo>
                  <a:pt x="0" y="0"/>
                </a:moveTo>
                <a:lnTo>
                  <a:pt x="2056835" y="0"/>
                </a:lnTo>
                <a:lnTo>
                  <a:pt x="2056835" y="2056835"/>
                </a:lnTo>
                <a:lnTo>
                  <a:pt x="0" y="2056835"/>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sz="1125"/>
          </a:p>
        </p:txBody>
      </p:sp>
      <p:sp>
        <p:nvSpPr>
          <p:cNvPr id="8" name="Freeform 8"/>
          <p:cNvSpPr/>
          <p:nvPr/>
        </p:nvSpPr>
        <p:spPr>
          <a:xfrm>
            <a:off x="5607470" y="3715545"/>
            <a:ext cx="189848" cy="189848"/>
          </a:xfrm>
          <a:custGeom>
            <a:avLst/>
            <a:gdLst/>
            <a:ahLst/>
            <a:cxnLst/>
            <a:rect l="l" t="t" r="r" b="b"/>
            <a:pathLst>
              <a:path w="379696" h="379696">
                <a:moveTo>
                  <a:pt x="0" y="0"/>
                </a:moveTo>
                <a:lnTo>
                  <a:pt x="379696" y="0"/>
                </a:lnTo>
                <a:lnTo>
                  <a:pt x="379696" y="379696"/>
                </a:lnTo>
                <a:lnTo>
                  <a:pt x="0" y="379696"/>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US" sz="1125"/>
          </a:p>
        </p:txBody>
      </p:sp>
      <p:sp>
        <p:nvSpPr>
          <p:cNvPr id="9" name="Freeform 9"/>
          <p:cNvSpPr/>
          <p:nvPr/>
        </p:nvSpPr>
        <p:spPr>
          <a:xfrm>
            <a:off x="5607470" y="4489597"/>
            <a:ext cx="174814" cy="203865"/>
          </a:xfrm>
          <a:custGeom>
            <a:avLst/>
            <a:gdLst/>
            <a:ahLst/>
            <a:cxnLst/>
            <a:rect l="l" t="t" r="r" b="b"/>
            <a:pathLst>
              <a:path w="349629" h="407730">
                <a:moveTo>
                  <a:pt x="0" y="0"/>
                </a:moveTo>
                <a:lnTo>
                  <a:pt x="349629" y="0"/>
                </a:lnTo>
                <a:lnTo>
                  <a:pt x="349629" y="407730"/>
                </a:lnTo>
                <a:lnTo>
                  <a:pt x="0" y="407730"/>
                </a:lnTo>
                <a:lnTo>
                  <a:pt x="0" y="0"/>
                </a:lnTo>
                <a:close/>
              </a:path>
            </a:pathLst>
          </a:custGeom>
          <a:blipFill>
            <a:blip r:embed="rId16">
              <a:extLst>
                <a:ext uri="{96DAC541-7B7A-43D3-8B79-37D633B846F1}">
                  <asvg:svgBlip xmlns:asvg="http://schemas.microsoft.com/office/drawing/2016/SVG/main" r:embed="rId17"/>
                </a:ext>
              </a:extLst>
            </a:blip>
            <a:stretch>
              <a:fillRect l="-172" r="-172"/>
            </a:stretch>
          </a:blipFill>
        </p:spPr>
        <p:txBody>
          <a:bodyPr/>
          <a:lstStyle/>
          <a:p>
            <a:endParaRPr lang="en-US" sz="1125"/>
          </a:p>
        </p:txBody>
      </p:sp>
      <p:sp>
        <p:nvSpPr>
          <p:cNvPr id="10" name="Freeform 10"/>
          <p:cNvSpPr/>
          <p:nvPr/>
        </p:nvSpPr>
        <p:spPr>
          <a:xfrm>
            <a:off x="5607470" y="4110109"/>
            <a:ext cx="183652" cy="174699"/>
          </a:xfrm>
          <a:custGeom>
            <a:avLst/>
            <a:gdLst/>
            <a:ahLst/>
            <a:cxnLst/>
            <a:rect l="l" t="t" r="r" b="b"/>
            <a:pathLst>
              <a:path w="367304" h="349398">
                <a:moveTo>
                  <a:pt x="0" y="0"/>
                </a:moveTo>
                <a:lnTo>
                  <a:pt x="367304" y="0"/>
                </a:lnTo>
                <a:lnTo>
                  <a:pt x="367304" y="349398"/>
                </a:lnTo>
                <a:lnTo>
                  <a:pt x="0" y="349398"/>
                </a:lnTo>
                <a:lnTo>
                  <a:pt x="0" y="0"/>
                </a:lnTo>
                <a:close/>
              </a:path>
            </a:pathLst>
          </a:custGeom>
          <a:blipFill>
            <a:blip r:embed="rId18">
              <a:extLst>
                <a:ext uri="{96DAC541-7B7A-43D3-8B79-37D633B846F1}">
                  <asvg:svgBlip xmlns:asvg="http://schemas.microsoft.com/office/drawing/2016/SVG/main" r:embed="rId19"/>
                </a:ext>
              </a:extLst>
            </a:blip>
            <a:stretch>
              <a:fillRect l="-133" r="-133"/>
            </a:stretch>
          </a:blipFill>
        </p:spPr>
        <p:txBody>
          <a:bodyPr/>
          <a:lstStyle/>
          <a:p>
            <a:endParaRPr lang="en-US" sz="1125"/>
          </a:p>
        </p:txBody>
      </p:sp>
      <p:sp>
        <p:nvSpPr>
          <p:cNvPr id="11" name="Freeform 11"/>
          <p:cNvSpPr/>
          <p:nvPr/>
        </p:nvSpPr>
        <p:spPr>
          <a:xfrm>
            <a:off x="5616641" y="3347174"/>
            <a:ext cx="152608" cy="152608"/>
          </a:xfrm>
          <a:custGeom>
            <a:avLst/>
            <a:gdLst/>
            <a:ahLst/>
            <a:cxnLst/>
            <a:rect l="l" t="t" r="r" b="b"/>
            <a:pathLst>
              <a:path w="305215" h="305216">
                <a:moveTo>
                  <a:pt x="0" y="0"/>
                </a:moveTo>
                <a:lnTo>
                  <a:pt x="305215" y="0"/>
                </a:lnTo>
                <a:lnTo>
                  <a:pt x="305215" y="305216"/>
                </a:lnTo>
                <a:lnTo>
                  <a:pt x="0" y="305216"/>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txBody>
          <a:bodyPr/>
          <a:lstStyle/>
          <a:p>
            <a:endParaRPr lang="en-US" sz="1125"/>
          </a:p>
        </p:txBody>
      </p:sp>
      <p:sp>
        <p:nvSpPr>
          <p:cNvPr id="12" name="Freeform 12"/>
          <p:cNvSpPr/>
          <p:nvPr/>
        </p:nvSpPr>
        <p:spPr>
          <a:xfrm>
            <a:off x="5604406" y="3345100"/>
            <a:ext cx="177078" cy="168790"/>
          </a:xfrm>
          <a:custGeom>
            <a:avLst/>
            <a:gdLst/>
            <a:ahLst/>
            <a:cxnLst/>
            <a:rect l="l" t="t" r="r" b="b"/>
            <a:pathLst>
              <a:path w="354154" h="337580">
                <a:moveTo>
                  <a:pt x="0" y="0"/>
                </a:moveTo>
                <a:lnTo>
                  <a:pt x="354155" y="0"/>
                </a:lnTo>
                <a:lnTo>
                  <a:pt x="354155" y="337581"/>
                </a:lnTo>
                <a:lnTo>
                  <a:pt x="0" y="337581"/>
                </a:lnTo>
                <a:lnTo>
                  <a:pt x="0" y="0"/>
                </a:lnTo>
                <a:close/>
              </a:path>
            </a:pathLst>
          </a:custGeom>
          <a:blipFill>
            <a:blip r:embed="rId22">
              <a:extLst>
                <a:ext uri="{96DAC541-7B7A-43D3-8B79-37D633B846F1}">
                  <asvg:svgBlip xmlns:asvg="http://schemas.microsoft.com/office/drawing/2016/SVG/main" r:embed="rId23"/>
                </a:ext>
              </a:extLst>
            </a:blip>
            <a:stretch>
              <a:fillRect/>
            </a:stretch>
          </a:blipFill>
        </p:spPr>
        <p:txBody>
          <a:bodyPr/>
          <a:lstStyle/>
          <a:p>
            <a:endParaRPr lang="en-US" sz="1125"/>
          </a:p>
        </p:txBody>
      </p:sp>
      <p:sp>
        <p:nvSpPr>
          <p:cNvPr id="13" name="Freeform 13"/>
          <p:cNvSpPr/>
          <p:nvPr/>
        </p:nvSpPr>
        <p:spPr>
          <a:xfrm>
            <a:off x="7597668" y="991441"/>
            <a:ext cx="1398762" cy="1256448"/>
          </a:xfrm>
          <a:custGeom>
            <a:avLst/>
            <a:gdLst/>
            <a:ahLst/>
            <a:cxnLst/>
            <a:rect l="l" t="t" r="r" b="b"/>
            <a:pathLst>
              <a:path w="2797524" h="2512896">
                <a:moveTo>
                  <a:pt x="0" y="0"/>
                </a:moveTo>
                <a:lnTo>
                  <a:pt x="2797523" y="0"/>
                </a:lnTo>
                <a:lnTo>
                  <a:pt x="2797523" y="2512896"/>
                </a:lnTo>
                <a:lnTo>
                  <a:pt x="0" y="2512896"/>
                </a:lnTo>
                <a:lnTo>
                  <a:pt x="0" y="0"/>
                </a:lnTo>
                <a:close/>
              </a:path>
            </a:pathLst>
          </a:custGeom>
          <a:blipFill>
            <a:blip r:embed="rId24"/>
            <a:stretch>
              <a:fillRect/>
            </a:stretch>
          </a:blipFill>
        </p:spPr>
        <p:txBody>
          <a:bodyPr/>
          <a:lstStyle/>
          <a:p>
            <a:endParaRPr lang="en-US" sz="1125"/>
          </a:p>
        </p:txBody>
      </p:sp>
      <p:sp>
        <p:nvSpPr>
          <p:cNvPr id="14" name="Freeform 14"/>
          <p:cNvSpPr/>
          <p:nvPr/>
        </p:nvSpPr>
        <p:spPr>
          <a:xfrm>
            <a:off x="7697904" y="4363846"/>
            <a:ext cx="1324733" cy="1324733"/>
          </a:xfrm>
          <a:custGeom>
            <a:avLst/>
            <a:gdLst/>
            <a:ahLst/>
            <a:cxnLst/>
            <a:rect l="l" t="t" r="r" b="b"/>
            <a:pathLst>
              <a:path w="2649465" h="2649465">
                <a:moveTo>
                  <a:pt x="0" y="0"/>
                </a:moveTo>
                <a:lnTo>
                  <a:pt x="2649466" y="0"/>
                </a:lnTo>
                <a:lnTo>
                  <a:pt x="2649466" y="2649466"/>
                </a:lnTo>
                <a:lnTo>
                  <a:pt x="0" y="2649466"/>
                </a:lnTo>
                <a:lnTo>
                  <a:pt x="0" y="0"/>
                </a:lnTo>
                <a:close/>
              </a:path>
            </a:pathLst>
          </a:custGeom>
          <a:blipFill>
            <a:blip r:embed="rId25"/>
            <a:stretch>
              <a:fillRect/>
            </a:stretch>
          </a:blipFill>
        </p:spPr>
        <p:txBody>
          <a:bodyPr/>
          <a:lstStyle/>
          <a:p>
            <a:endParaRPr lang="en-US" sz="1125"/>
          </a:p>
        </p:txBody>
      </p:sp>
      <p:sp>
        <p:nvSpPr>
          <p:cNvPr id="15" name="TextBox 15"/>
          <p:cNvSpPr txBox="1"/>
          <p:nvPr/>
        </p:nvSpPr>
        <p:spPr>
          <a:xfrm>
            <a:off x="1979024" y="1314450"/>
            <a:ext cx="4983326" cy="683329"/>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lnSpc>
                <a:spcPts val="5469"/>
              </a:lnSpc>
            </a:pPr>
            <a:r>
              <a:rPr lang="en-US" sz="4559" b="1">
                <a:solidFill>
                  <a:srgbClr val="2E2E2E"/>
                </a:solidFill>
                <a:latin typeface="Arimo Bold"/>
                <a:ea typeface="Arimo Bold"/>
                <a:cs typeface="Arimo Bold"/>
                <a:sym typeface="Arimo Bold"/>
              </a:rPr>
              <a:t>Thank You!</a:t>
            </a:r>
          </a:p>
        </p:txBody>
      </p:sp>
      <p:sp>
        <p:nvSpPr>
          <p:cNvPr id="16" name="TextBox 16"/>
          <p:cNvSpPr txBox="1"/>
          <p:nvPr/>
        </p:nvSpPr>
        <p:spPr>
          <a:xfrm>
            <a:off x="1466536" y="3043905"/>
            <a:ext cx="1919626" cy="967637"/>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2580"/>
              </a:lnSpc>
            </a:pPr>
            <a:r>
              <a:rPr lang="en-US" sz="1499" b="1" spc="-31">
                <a:solidFill>
                  <a:srgbClr val="0C527F"/>
                </a:solidFill>
                <a:latin typeface="Arimo Bold"/>
                <a:ea typeface="Arimo Bold"/>
                <a:cs typeface="Arimo Bold"/>
                <a:sym typeface="Arimo Bold"/>
              </a:rPr>
              <a:t>We admonish you </a:t>
            </a:r>
            <a:r>
              <a:rPr lang="en-US" sz="1499" b="1" spc="-31">
                <a:solidFill>
                  <a:srgbClr val="FF1414"/>
                </a:solidFill>
                <a:latin typeface="Arimo Bold"/>
                <a:ea typeface="Arimo Bold"/>
                <a:cs typeface="Arimo Bold"/>
                <a:sym typeface="Arimo Bold"/>
              </a:rPr>
              <a:t>to live for God </a:t>
            </a:r>
            <a:r>
              <a:rPr lang="en-US" sz="1499" b="1" spc="-31">
                <a:solidFill>
                  <a:srgbClr val="0C527F"/>
                </a:solidFill>
                <a:latin typeface="Arimo Bold"/>
                <a:ea typeface="Arimo Bold"/>
                <a:cs typeface="Arimo Bold"/>
                <a:sym typeface="Arimo Bold"/>
              </a:rPr>
              <a:t>and </a:t>
            </a:r>
            <a:r>
              <a:rPr lang="en-US" sz="1499" b="1" spc="-31">
                <a:solidFill>
                  <a:srgbClr val="FF1414"/>
                </a:solidFill>
                <a:latin typeface="Arimo Bold"/>
                <a:ea typeface="Arimo Bold"/>
                <a:cs typeface="Arimo Bold"/>
                <a:sym typeface="Arimo Bold"/>
              </a:rPr>
              <a:t>connect with our community!</a:t>
            </a:r>
          </a:p>
        </p:txBody>
      </p:sp>
      <p:sp>
        <p:nvSpPr>
          <p:cNvPr id="17" name="TextBox 17"/>
          <p:cNvSpPr txBox="1"/>
          <p:nvPr/>
        </p:nvSpPr>
        <p:spPr>
          <a:xfrm>
            <a:off x="6026627" y="3658743"/>
            <a:ext cx="2796027" cy="348622"/>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1423"/>
              </a:lnSpc>
            </a:pPr>
            <a:r>
              <a:rPr lang="en-US" sz="1016" dirty="0">
                <a:solidFill>
                  <a:srgbClr val="000000"/>
                </a:solidFill>
                <a:latin typeface="Quicksand"/>
                <a:ea typeface="Quicksand"/>
                <a:cs typeface="Quicksand"/>
                <a:sym typeface="Quicksand"/>
              </a:rPr>
              <a:t>Contact @</a:t>
            </a:r>
            <a:r>
              <a:rPr lang="en-US" sz="1016" dirty="0" err="1">
                <a:solidFill>
                  <a:srgbClr val="000000"/>
                </a:solidFill>
                <a:latin typeface="Quicksand"/>
                <a:ea typeface="Quicksand"/>
                <a:cs typeface="Quicksand"/>
                <a:sym typeface="Quicksand"/>
              </a:rPr>
              <a:t>neliref.org</a:t>
            </a:r>
            <a:r>
              <a:rPr lang="en-US" sz="1016" dirty="0">
                <a:solidFill>
                  <a:srgbClr val="000000"/>
                </a:solidFill>
                <a:latin typeface="Quicksand"/>
                <a:ea typeface="Quicksand"/>
                <a:cs typeface="Quicksand"/>
                <a:sym typeface="Quicksand"/>
              </a:rPr>
              <a:t> newliferesearchfoundation2013@gmail.com</a:t>
            </a:r>
          </a:p>
        </p:txBody>
      </p:sp>
      <p:sp>
        <p:nvSpPr>
          <p:cNvPr id="18" name="TextBox 18"/>
          <p:cNvSpPr txBox="1"/>
          <p:nvPr/>
        </p:nvSpPr>
        <p:spPr>
          <a:xfrm>
            <a:off x="5616641" y="4465784"/>
            <a:ext cx="1709668" cy="169085"/>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lnSpc>
                <a:spcPts val="1423"/>
              </a:lnSpc>
            </a:pPr>
            <a:r>
              <a:rPr lang="en-US" sz="1016">
                <a:solidFill>
                  <a:srgbClr val="000000"/>
                </a:solidFill>
                <a:latin typeface="Quicksand"/>
                <a:ea typeface="Quicksand"/>
                <a:cs typeface="Quicksand"/>
                <a:sym typeface="Quicksand"/>
              </a:rPr>
              <a:t>+1 (678) 975-5615</a:t>
            </a:r>
          </a:p>
        </p:txBody>
      </p:sp>
      <p:sp>
        <p:nvSpPr>
          <p:cNvPr id="19" name="TextBox 19"/>
          <p:cNvSpPr txBox="1"/>
          <p:nvPr/>
        </p:nvSpPr>
        <p:spPr>
          <a:xfrm>
            <a:off x="5692944" y="4086367"/>
            <a:ext cx="1426369" cy="169085"/>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lnSpc>
                <a:spcPts val="1423"/>
              </a:lnSpc>
            </a:pPr>
            <a:r>
              <a:rPr lang="en-US" sz="1016">
                <a:solidFill>
                  <a:srgbClr val="000000"/>
                </a:solidFill>
                <a:latin typeface="Quicksand"/>
                <a:ea typeface="Quicksand"/>
                <a:cs typeface="Quicksand"/>
                <a:sym typeface="Quicksand"/>
              </a:rPr>
              <a:t>www.neliref.org</a:t>
            </a:r>
          </a:p>
        </p:txBody>
      </p:sp>
      <p:sp>
        <p:nvSpPr>
          <p:cNvPr id="20" name="TextBox 20"/>
          <p:cNvSpPr txBox="1"/>
          <p:nvPr/>
        </p:nvSpPr>
        <p:spPr>
          <a:xfrm>
            <a:off x="5805555" y="3316990"/>
            <a:ext cx="3017099" cy="169085"/>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lnSpc>
                <a:spcPts val="1423"/>
              </a:lnSpc>
            </a:pPr>
            <a:r>
              <a:rPr lang="en-US" sz="1016" dirty="0">
                <a:solidFill>
                  <a:srgbClr val="000000"/>
                </a:solidFill>
                <a:latin typeface="Quicksand"/>
                <a:ea typeface="Quicksand"/>
                <a:cs typeface="Quicksand"/>
                <a:sym typeface="Quicksand"/>
              </a:rPr>
              <a:t>New Life Research Foundation (NELIREF) Ltd/</a:t>
            </a:r>
            <a:r>
              <a:rPr lang="en-US" sz="1016" dirty="0" err="1">
                <a:solidFill>
                  <a:srgbClr val="000000"/>
                </a:solidFill>
                <a:latin typeface="Quicksand"/>
                <a:ea typeface="Quicksand"/>
                <a:cs typeface="Quicksand"/>
                <a:sym typeface="Quicksand"/>
              </a:rPr>
              <a:t>Gte</a:t>
            </a:r>
            <a:endParaRPr lang="en-US" sz="1016" dirty="0">
              <a:solidFill>
                <a:srgbClr val="000000"/>
              </a:solidFill>
              <a:latin typeface="Quicksand"/>
              <a:ea typeface="Quicksand"/>
              <a:cs typeface="Quicksand"/>
              <a:sym typeface="Quicksand"/>
            </a:endParaRPr>
          </a:p>
        </p:txBody>
      </p:sp>
      <p:sp>
        <p:nvSpPr>
          <p:cNvPr id="21" name="TextBox 21"/>
          <p:cNvSpPr txBox="1"/>
          <p:nvPr/>
        </p:nvSpPr>
        <p:spPr>
          <a:xfrm>
            <a:off x="5607470" y="2659380"/>
            <a:ext cx="1919626" cy="300788"/>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2580"/>
              </a:lnSpc>
            </a:pPr>
            <a:r>
              <a:rPr lang="en-US" sz="1499" b="1" spc="-31">
                <a:solidFill>
                  <a:srgbClr val="FF1414"/>
                </a:solidFill>
                <a:latin typeface="Arimo Bold"/>
                <a:ea typeface="Arimo Bold"/>
                <a:cs typeface="Arimo Bold"/>
                <a:sym typeface="Arimo Bold"/>
              </a:rPr>
              <a:t>Connect with Us!</a:t>
            </a:r>
          </a:p>
        </p:txBody>
      </p:sp>
      <p:sp>
        <p:nvSpPr>
          <p:cNvPr id="22" name="Freeform 22"/>
          <p:cNvSpPr/>
          <p:nvPr/>
        </p:nvSpPr>
        <p:spPr>
          <a:xfrm rot="2089252">
            <a:off x="-346554" y="4707906"/>
            <a:ext cx="2981169" cy="1151476"/>
          </a:xfrm>
          <a:custGeom>
            <a:avLst/>
            <a:gdLst/>
            <a:ahLst/>
            <a:cxnLst/>
            <a:rect l="l" t="t" r="r" b="b"/>
            <a:pathLst>
              <a:path w="5962338" h="2302953">
                <a:moveTo>
                  <a:pt x="0" y="0"/>
                </a:moveTo>
                <a:lnTo>
                  <a:pt x="5962338" y="0"/>
                </a:lnTo>
                <a:lnTo>
                  <a:pt x="5962338" y="2302953"/>
                </a:lnTo>
                <a:lnTo>
                  <a:pt x="0" y="2302953"/>
                </a:lnTo>
                <a:lnTo>
                  <a:pt x="0" y="0"/>
                </a:lnTo>
                <a:close/>
              </a:path>
            </a:pathLst>
          </a:custGeom>
          <a:blipFill>
            <a:blip r:embed="rId26">
              <a:extLst>
                <a:ext uri="{96DAC541-7B7A-43D3-8B79-37D633B846F1}">
                  <asvg:svgBlip xmlns:asvg="http://schemas.microsoft.com/office/drawing/2016/SVG/main" r:embed="rId27"/>
                </a:ext>
              </a:extLst>
            </a:blip>
            <a:stretch>
              <a:fillRect/>
            </a:stretch>
          </a:blipFill>
          <a:ln cap="sq">
            <a:noFill/>
            <a:prstDash val="solid"/>
            <a:miter/>
          </a:ln>
        </p:spPr>
        <p:txBody>
          <a:bodyPr/>
          <a:lstStyle/>
          <a:p>
            <a:endParaRPr lang="en-US" sz="1125"/>
          </a:p>
        </p:txBody>
      </p:sp>
    </p:spTree>
    <p:extLst>
      <p:ext uri="{BB962C8B-B14F-4D97-AF65-F5344CB8AC3E}">
        <p14:creationId xmlns:p14="http://schemas.microsoft.com/office/powerpoint/2010/main" val="35846102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solidFill>
                  <a:srgbClr val="FF0000"/>
                </a:solidFill>
              </a:rPr>
              <a:t>Python </a:t>
            </a:r>
            <a:r>
              <a:rPr lang="en-GB" dirty="0" err="1">
                <a:solidFill>
                  <a:srgbClr val="FF0000"/>
                </a:solidFill>
              </a:rPr>
              <a:t>Jupyter</a:t>
            </a:r>
            <a:r>
              <a:rPr lang="en-GB" dirty="0">
                <a:solidFill>
                  <a:srgbClr val="FF0000"/>
                </a:solidFill>
              </a:rPr>
              <a:t> Notebook</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1769528"/>
            <a:ext cx="8229600" cy="4187307"/>
          </a:xfrm>
        </p:spPr>
      </p:pic>
    </p:spTree>
    <p:extLst>
      <p:ext uri="{BB962C8B-B14F-4D97-AF65-F5344CB8AC3E}">
        <p14:creationId xmlns:p14="http://schemas.microsoft.com/office/powerpoint/2010/main" val="8705704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endParaRPr lang="en-GB"/>
          </a:p>
        </p:txBody>
      </p:sp>
      <p:pic>
        <p:nvPicPr>
          <p:cNvPr id="6"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980728"/>
            <a:ext cx="8229600" cy="4503071"/>
          </a:xfrm>
        </p:spPr>
      </p:pic>
    </p:spTree>
    <p:extLst>
      <p:ext uri="{BB962C8B-B14F-4D97-AF65-F5344CB8AC3E}">
        <p14:creationId xmlns:p14="http://schemas.microsoft.com/office/powerpoint/2010/main" val="5383949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692696"/>
            <a:ext cx="8229600" cy="4896544"/>
          </a:xfrm>
        </p:spPr>
      </p:pic>
    </p:spTree>
    <p:extLst>
      <p:ext uri="{BB962C8B-B14F-4D97-AF65-F5344CB8AC3E}">
        <p14:creationId xmlns:p14="http://schemas.microsoft.com/office/powerpoint/2010/main" val="37353806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1412777"/>
            <a:ext cx="8229600" cy="4092108"/>
          </a:xfrm>
        </p:spPr>
      </p:pic>
    </p:spTree>
    <p:extLst>
      <p:ext uri="{BB962C8B-B14F-4D97-AF65-F5344CB8AC3E}">
        <p14:creationId xmlns:p14="http://schemas.microsoft.com/office/powerpoint/2010/main" val="10098120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1268760"/>
            <a:ext cx="8229600" cy="4320480"/>
          </a:xfrm>
        </p:spPr>
      </p:pic>
    </p:spTree>
    <p:extLst>
      <p:ext uri="{BB962C8B-B14F-4D97-AF65-F5344CB8AC3E}">
        <p14:creationId xmlns:p14="http://schemas.microsoft.com/office/powerpoint/2010/main" val="721178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1268760"/>
            <a:ext cx="8229600" cy="4260443"/>
          </a:xfrm>
        </p:spPr>
      </p:pic>
    </p:spTree>
    <p:extLst>
      <p:ext uri="{BB962C8B-B14F-4D97-AF65-F5344CB8AC3E}">
        <p14:creationId xmlns:p14="http://schemas.microsoft.com/office/powerpoint/2010/main" val="24647549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1124744"/>
            <a:ext cx="8229600" cy="4381343"/>
          </a:xfrm>
        </p:spPr>
      </p:pic>
    </p:spTree>
    <p:extLst>
      <p:ext uri="{BB962C8B-B14F-4D97-AF65-F5344CB8AC3E}">
        <p14:creationId xmlns:p14="http://schemas.microsoft.com/office/powerpoint/2010/main" val="21840763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908720"/>
            <a:ext cx="8229600" cy="4600381"/>
          </a:xfrm>
        </p:spPr>
      </p:pic>
    </p:spTree>
    <p:extLst>
      <p:ext uri="{BB962C8B-B14F-4D97-AF65-F5344CB8AC3E}">
        <p14:creationId xmlns:p14="http://schemas.microsoft.com/office/powerpoint/2010/main" val="183680711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18</TotalTime>
  <Words>211</Words>
  <Application>Microsoft Macintosh PowerPoint</Application>
  <PresentationFormat>On-screen Show (4:3)</PresentationFormat>
  <Paragraphs>28</Paragraphs>
  <Slides>16</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16</vt:i4>
      </vt:variant>
    </vt:vector>
  </HeadingPairs>
  <TitlesOfParts>
    <vt:vector size="24" baseType="lpstr">
      <vt:lpstr>Aptos</vt:lpstr>
      <vt:lpstr>Arial</vt:lpstr>
      <vt:lpstr>Arimo Bold</vt:lpstr>
      <vt:lpstr>Calibri</vt:lpstr>
      <vt:lpstr>Calibri Light</vt:lpstr>
      <vt:lpstr>Montserrat Bold</vt:lpstr>
      <vt:lpstr>Quicksand</vt:lpstr>
      <vt:lpstr>Office Theme</vt:lpstr>
      <vt:lpstr>PowerPoint Presentation</vt:lpstr>
      <vt:lpstr>Python Jupyter Notebook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Python Jupyter Notebook</dc:title>
  <dc:creator>hp</dc:creator>
  <cp:lastModifiedBy>Tsenum, Joseph L.</cp:lastModifiedBy>
  <cp:revision>6</cp:revision>
  <dcterms:created xsi:type="dcterms:W3CDTF">2025-06-15T15:42:38Z</dcterms:created>
  <dcterms:modified xsi:type="dcterms:W3CDTF">2025-07-16T23:37:01Z</dcterms:modified>
</cp:coreProperties>
</file>